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70" r:id="rId12"/>
    <p:sldId id="271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3B888-AEFE-743C-A694-F7646D745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03E1DF-7E71-3BCE-A81E-E2C2FFBD3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EB588-00E0-B9AB-4D40-A406B1CB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DFE9B-1D4F-FB6D-711A-EBF0C08B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05E57-C6E6-65BF-6CEE-24B6F6F9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6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09093-B7FB-41BD-12A3-5CF5CCC9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380E0E-D4BC-FEF6-CB8E-3C36FB4DD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EFEE4-9833-2FAB-6596-BD601403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6FC8DB-FCEB-BD68-9656-516F1EFC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8B883-3D91-94E2-DACE-550F0FCC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48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12619E-6ADF-113C-8489-103407BD3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68C9-D1A6-38A9-022C-6C780F903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19FDC-081A-C362-FCF3-8BFC3E0B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2ABE5-A484-AECC-B409-C5F67FAE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C0E87-F4DC-933A-B2F9-ABDA450B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1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93A4E-4DFB-D3D0-5B88-E6121A14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06CAE-623A-548D-967A-7CC9CE38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8E246-CCE9-4ACF-F9DD-D4325ED6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63DF8-9A25-458B-81ED-4E56977C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8E4E9-40DF-1645-1570-716386E1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8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ACAF9-C7E2-80E7-97F7-383B1440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82454-9458-58ED-64F5-0C4EABF4B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C3357-0E2A-98E9-4325-C79E0029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A8EDA-C584-BD87-630C-BA02054E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B3901-DA52-6A31-C4F3-CFCDEDF9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7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B15AB-BFEC-D105-49AE-0AF39202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AE660-0003-5921-6161-6A6835ED4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570FC-6BDE-CC96-D29C-200BDC52E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0F4BFA-A000-5B8C-7F8E-9A50F643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51DB6-38FE-31AE-4E7D-43974D68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6E350-F509-D3B5-0731-BC881FC7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4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EF33D-52B1-57A2-F052-9AA0B99C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E0A70-DB96-E099-851D-F86B3BAC4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07476-C84A-C9FA-8157-9DBEDF4C1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BE7865-9FDB-5722-CFB7-F30020683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1F51CD-C705-6B40-9F25-35B733811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6FE4CE-1E95-42F5-9A40-03B0BE81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8A8418-3361-0607-3EB6-2DEA876A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EFF61-D0E6-2786-E30D-A80C38A1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1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6C6BE-E700-90F1-FE3C-1D999CC6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07F3DF-B5F0-0CD9-3C81-3ACF0827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CC6853-F549-E8DF-59B5-19EA5F7E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E0745-3842-C21B-FEA6-02C02A7F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6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B8ECA1-A498-BDE0-CD24-F42F8DF4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65EF90-D775-0A3A-CB74-42A32D0C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F1E27-1D3C-8ED0-E73F-40595368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6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567FA-C099-6F4B-E3CF-A238F04C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6B94D-9743-4C1A-FA84-4BC6207FF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8FC7D3-E76B-6572-046D-BF56D01DF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58E9F5-D723-36A5-EBB8-C5BD68DA4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15A61-0CAF-85B4-6B50-32354E1D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6DDDDC-E8FE-54D9-0471-4C110EFB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11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1B40-C15D-7109-7A41-1888E704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16A64B-1B07-D9FB-8228-3621EEBC9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E14C41-79AC-43AB-67B7-C1A462183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0FEB1-A3D6-1448-9F6A-FAD053DD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2FE47-A1C1-A432-2D6B-AFBC374E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EF62B2-52D4-873F-0F3F-033B0AE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62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722D45-BAAA-A1AD-F330-B89EBAB7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55" y="209400"/>
            <a:ext cx="11220090" cy="47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864B18-7178-B449-1ECC-7430A39A2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955" y="806254"/>
            <a:ext cx="11220090" cy="537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3D178-039A-F152-B230-EA3978867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969C7D-9D13-4782-9D32-9B8494D200C9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9DBEB-6211-5072-966C-3A6626943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FCAE4-77DA-3FE8-9291-152AF1146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23262C-9A3C-474F-AC44-3C8B9278072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62A925-6AAA-043D-FF43-0F5058EDBE76}"/>
              </a:ext>
            </a:extLst>
          </p:cNvPr>
          <p:cNvCxnSpPr/>
          <p:nvPr/>
        </p:nvCxnSpPr>
        <p:spPr>
          <a:xfrm>
            <a:off x="0" y="743645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254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ida.tistory.com/62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alida.tistory.com/103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alida.tistory.com/54" TargetMode="External"/><Relationship Id="rId9" Type="http://schemas.openxmlformats.org/officeDocument/2006/relationships/hyperlink" Target="https://www.youtube.com/watch?v=Y4ecU7NkiEI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6.png"/><Relationship Id="rId2" Type="http://schemas.openxmlformats.org/officeDocument/2006/relationships/image" Target="../media/image26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47.png"/><Relationship Id="rId10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43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D3673-1CF6-480A-B6D8-D4DD9AC05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SLAM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2AE4B3-1B58-4570-9BA4-3E733F646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9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0586198-D445-FDAF-F944-AC3DD29B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366" y="1333700"/>
            <a:ext cx="4626322" cy="44943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4ADEB0-20DE-4E24-8A7B-DB47878E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</a:t>
            </a:r>
            <a:r>
              <a:rPr lang="ko-KR" altLang="en-US" dirty="0"/>
              <a:t> </a:t>
            </a:r>
            <a:r>
              <a:rPr lang="en-US" altLang="ko-KR" dirty="0"/>
              <a:t>Filter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711002-EB1A-C82D-7345-A2D89C57C879}"/>
              </a:ext>
            </a:extLst>
          </p:cNvPr>
          <p:cNvGrpSpPr/>
          <p:nvPr/>
        </p:nvGrpSpPr>
        <p:grpSpPr>
          <a:xfrm>
            <a:off x="648312" y="1029937"/>
            <a:ext cx="7667967" cy="645411"/>
            <a:chOff x="1069630" y="1876625"/>
            <a:chExt cx="9384800" cy="7899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E6C6B72-A438-127D-5682-7E8F10ACD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9630" y="2013515"/>
              <a:ext cx="3269515" cy="44695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742E069-95F8-56B9-3D4D-FABAEA9CA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5621" y="1876625"/>
              <a:ext cx="6248809" cy="78991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AD8E839-51ED-3AB4-1160-F6D61A378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011" y="1885893"/>
            <a:ext cx="5369835" cy="5400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41FF0B-94EE-259B-358C-167D1DC26C4A}"/>
                  </a:ext>
                </a:extLst>
              </p:cNvPr>
              <p:cNvSpPr txBox="1"/>
              <p:nvPr/>
            </p:nvSpPr>
            <p:spPr>
              <a:xfrm>
                <a:off x="915618" y="2631244"/>
                <a:ext cx="8117302" cy="1544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                                   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                                   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  <a:p>
                <a:pPr algn="ctr"/>
                <a:endParaRPr lang="en-US" altLang="ko-KR" sz="2000" dirty="0"/>
              </a:p>
              <a:p>
                <a:pPr algn="ctr"/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41FF0B-94EE-259B-358C-167D1DC26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18" y="2631244"/>
                <a:ext cx="8117302" cy="1544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88E974A9-ED89-6C54-9FB0-60C94853B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308" y="4007590"/>
            <a:ext cx="4150126" cy="24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7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914E8-AD71-1284-46B7-65FDD3DC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</a:t>
            </a:r>
            <a:r>
              <a:rPr lang="ko-KR" altLang="en-US" dirty="0"/>
              <a:t> </a:t>
            </a:r>
            <a:r>
              <a:rPr lang="en-US" altLang="ko-KR" dirty="0"/>
              <a:t>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AD581-9047-80C1-1376-DFFCC4C93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3411342" cy="5918396"/>
          </a:xfrm>
        </p:spPr>
        <p:txBody>
          <a:bodyPr>
            <a:no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dirty="0"/>
              <a:t>초기화</a:t>
            </a:r>
            <a:endParaRPr lang="en-US" altLang="ko-KR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Motion prediction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Measurement Update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Importance Weight Update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Resampling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Landmark Update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Loop (</a:t>
            </a:r>
            <a:r>
              <a:rPr lang="en-US" altLang="ko-KR" dirty="0">
                <a:sym typeface="Wingdings" panose="05000000000000000000" pitchFamily="2" charset="2"/>
              </a:rPr>
              <a:t> #2)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4F0D3-9E68-8E1F-CDB2-7B96E4581338}"/>
                  </a:ext>
                </a:extLst>
              </p:cNvPr>
              <p:cNvSpPr txBox="1"/>
              <p:nvPr/>
            </p:nvSpPr>
            <p:spPr>
              <a:xfrm>
                <a:off x="611254" y="1509020"/>
                <a:ext cx="2896339" cy="386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4F0D3-9E68-8E1F-CDB2-7B96E4581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54" y="1509020"/>
                <a:ext cx="2896339" cy="386068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E4738E-D74B-F1DE-DE0C-9F1EC8BEDE16}"/>
                  </a:ext>
                </a:extLst>
              </p:cNvPr>
              <p:cNvSpPr txBox="1"/>
              <p:nvPr/>
            </p:nvSpPr>
            <p:spPr>
              <a:xfrm>
                <a:off x="789286" y="2333955"/>
                <a:ext cx="2896339" cy="442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E4738E-D74B-F1DE-DE0C-9F1EC8BED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6" y="2333955"/>
                <a:ext cx="2896339" cy="442878"/>
              </a:xfrm>
              <a:prstGeom prst="rect">
                <a:avLst/>
              </a:prstGeom>
              <a:blipFill>
                <a:blip r:embed="rId3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71EE2-D448-B190-D827-1385FE459BAD}"/>
                  </a:ext>
                </a:extLst>
              </p:cNvPr>
              <p:cNvSpPr txBox="1"/>
              <p:nvPr/>
            </p:nvSpPr>
            <p:spPr>
              <a:xfrm>
                <a:off x="3199661" y="2333955"/>
                <a:ext cx="2896339" cy="442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71EE2-D448-B190-D827-1385FE459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661" y="2333955"/>
                <a:ext cx="2896339" cy="442878"/>
              </a:xfrm>
              <a:prstGeom prst="rect">
                <a:avLst/>
              </a:prstGeom>
              <a:blipFill>
                <a:blip r:embed="rId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924529-B423-85C5-1446-8CA4B51C71DB}"/>
                  </a:ext>
                </a:extLst>
              </p:cNvPr>
              <p:cNvSpPr txBox="1"/>
              <p:nvPr/>
            </p:nvSpPr>
            <p:spPr>
              <a:xfrm>
                <a:off x="1926687" y="3207561"/>
                <a:ext cx="2896339" cy="442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924529-B423-85C5-1446-8CA4B51C7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687" y="3207561"/>
                <a:ext cx="2896339" cy="442878"/>
              </a:xfrm>
              <a:prstGeom prst="rect">
                <a:avLst/>
              </a:prstGeom>
              <a:blipFill>
                <a:blip r:embed="rId5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11EE11-7809-E210-28EE-39F095FA4EB9}"/>
                  </a:ext>
                </a:extLst>
              </p:cNvPr>
              <p:cNvSpPr txBox="1"/>
              <p:nvPr/>
            </p:nvSpPr>
            <p:spPr>
              <a:xfrm>
                <a:off x="1886091" y="4061168"/>
                <a:ext cx="2896339" cy="442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11EE11-7809-E210-28EE-39F095FA4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091" y="4061168"/>
                <a:ext cx="2896339" cy="442878"/>
              </a:xfrm>
              <a:prstGeom prst="rect">
                <a:avLst/>
              </a:prstGeom>
              <a:blipFill>
                <a:blip r:embed="rId6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B25FDB-6EE4-54A5-761F-0F363B465E02}"/>
                  </a:ext>
                </a:extLst>
              </p:cNvPr>
              <p:cNvSpPr txBox="1"/>
              <p:nvPr/>
            </p:nvSpPr>
            <p:spPr>
              <a:xfrm>
                <a:off x="654291" y="5798311"/>
                <a:ext cx="5359937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(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B25FDB-6EE4-54A5-761F-0F363B46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91" y="5798311"/>
                <a:ext cx="5359937" cy="5068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98740A-F3F7-8C36-F5D7-35051A532885}"/>
              </a:ext>
            </a:extLst>
          </p:cNvPr>
          <p:cNvCxnSpPr/>
          <p:nvPr/>
        </p:nvCxnSpPr>
        <p:spPr>
          <a:xfrm>
            <a:off x="5876925" y="1190625"/>
            <a:ext cx="0" cy="5114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6F685FBC-ADDE-6F00-B5A7-0C58E51AA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165" y="1283841"/>
            <a:ext cx="4089031" cy="6112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0E9877-0623-4C6E-CD5E-C7BFD3DEAA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1656" y="3765452"/>
            <a:ext cx="5302048" cy="930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AD58FC-682A-BB92-9369-92A2B944D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5019" y="2663085"/>
            <a:ext cx="3177063" cy="61124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9455AC-C2CC-D2D9-A305-BD9BC340E22A}"/>
              </a:ext>
            </a:extLst>
          </p:cNvPr>
          <p:cNvSpPr/>
          <p:nvPr/>
        </p:nvSpPr>
        <p:spPr>
          <a:xfrm>
            <a:off x="8487145" y="2480641"/>
            <a:ext cx="15582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Fast SLAM 1.0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3B5A79E-7FA5-D8F6-FA50-F819CA21BC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4435" y="3176447"/>
            <a:ext cx="2858233" cy="53561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1A16C7-26D2-B0BD-3B5B-4B3BA93C1151}"/>
              </a:ext>
            </a:extLst>
          </p:cNvPr>
          <p:cNvSpPr/>
          <p:nvPr/>
        </p:nvSpPr>
        <p:spPr>
          <a:xfrm>
            <a:off x="8487145" y="5004620"/>
            <a:ext cx="15582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Fast SLAM 2.0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BC075-93FF-AA99-DB51-D3A6DA257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1075" y="5275214"/>
            <a:ext cx="3511956" cy="49669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011FB5D-FBFE-91FC-246F-2D4380D679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6554" y="5909207"/>
            <a:ext cx="4184932" cy="496792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3251870-E05A-FFD2-B517-5EF0AFDB89F4}"/>
              </a:ext>
            </a:extLst>
          </p:cNvPr>
          <p:cNvCxnSpPr/>
          <p:nvPr/>
        </p:nvCxnSpPr>
        <p:spPr>
          <a:xfrm flipV="1">
            <a:off x="9410700" y="5678550"/>
            <a:ext cx="142875" cy="230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27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5D2DC-7E6D-3F50-F011-B358C743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18226E-6C58-B188-BCA2-10AB7BF7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" y="1068387"/>
            <a:ext cx="4844883" cy="16621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FCA3EF-9EB2-C94F-44AB-23CE37A12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2" y="2935738"/>
            <a:ext cx="4844883" cy="16005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6B00E3-FBDA-968C-29BC-78E442EBC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2" y="4741518"/>
            <a:ext cx="4844883" cy="15391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456A7B-4663-19BE-3134-2716296FB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025" y="990750"/>
            <a:ext cx="5743575" cy="17444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2C346F-3F2D-C25A-E1B1-7B6A40512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025" y="2833988"/>
            <a:ext cx="5743574" cy="18040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7D9876-8307-173F-6B9B-34904A267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025" y="4736853"/>
            <a:ext cx="5743574" cy="183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19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ADEB0-20DE-4E24-8A7B-DB47878E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SLAM</a:t>
            </a:r>
            <a:r>
              <a:rPr lang="ko-KR" altLang="en-US" dirty="0"/>
              <a:t>의 발전동향 </a:t>
            </a:r>
            <a:r>
              <a:rPr lang="en-US" altLang="ko-KR" dirty="0"/>
              <a:t>(2004~2010)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A0CCA-ABBD-44EC-91F4-FAB009748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3029145"/>
          </a:xfrm>
        </p:spPr>
        <p:txBody>
          <a:bodyPr>
            <a:noAutofit/>
          </a:bodyPr>
          <a:lstStyle/>
          <a:p>
            <a:r>
              <a:rPr lang="en-US" altLang="ko-KR" b="1" dirty="0"/>
              <a:t>Computational Complexity</a:t>
            </a:r>
          </a:p>
          <a:p>
            <a:pPr lvl="1"/>
            <a:r>
              <a:rPr lang="en-US" altLang="ko-KR" b="1" dirty="0"/>
              <a:t>State Augmentation</a:t>
            </a:r>
          </a:p>
          <a:p>
            <a:pPr lvl="1"/>
            <a:r>
              <a:rPr lang="en-US" altLang="ko-KR" b="1" dirty="0"/>
              <a:t>Partitioned Updates</a:t>
            </a:r>
          </a:p>
          <a:p>
            <a:pPr lvl="1"/>
            <a:r>
              <a:rPr lang="en-US" altLang="ko-KR" b="1" dirty="0" err="1"/>
              <a:t>Sparsification</a:t>
            </a:r>
            <a:endParaRPr lang="en-US" altLang="ko-KR" b="1" dirty="0"/>
          </a:p>
          <a:p>
            <a:pPr lvl="1"/>
            <a:r>
              <a:rPr lang="en-US" altLang="ko-KR" b="1" dirty="0"/>
              <a:t>Global Submaps</a:t>
            </a:r>
          </a:p>
          <a:p>
            <a:pPr lvl="1"/>
            <a:r>
              <a:rPr lang="en-US" altLang="ko-KR" b="1" dirty="0"/>
              <a:t>Relative Submaps</a:t>
            </a:r>
          </a:p>
          <a:p>
            <a:pPr lvl="1"/>
            <a:r>
              <a:rPr lang="en-US" altLang="ko-KR" b="1" dirty="0"/>
              <a:t>Mapping Relative Quantities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6309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ADEB0-20DE-4E24-8A7B-DB47878E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SLAM</a:t>
            </a:r>
            <a:r>
              <a:rPr lang="ko-KR" altLang="en-US" dirty="0"/>
              <a:t>의 발전동향 </a:t>
            </a:r>
            <a:r>
              <a:rPr lang="en-US" altLang="ko-KR" dirty="0"/>
              <a:t>(2004~2010)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A0CCA-ABBD-44EC-91F4-FAB009748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5"/>
            <a:ext cx="11220090" cy="997146"/>
          </a:xfrm>
        </p:spPr>
        <p:txBody>
          <a:bodyPr>
            <a:noAutofit/>
          </a:bodyPr>
          <a:lstStyle/>
          <a:p>
            <a:r>
              <a:rPr lang="en-US" altLang="ko-KR" b="1" dirty="0"/>
              <a:t>Data Association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Batch Validation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Appearance Signatures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Multi-Hypothesis Data Association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444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ADEB0-20DE-4E24-8A7B-DB47878E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SLAM</a:t>
            </a:r>
            <a:r>
              <a:rPr lang="ko-KR" altLang="en-US" dirty="0"/>
              <a:t>의 발전동향 </a:t>
            </a:r>
            <a:r>
              <a:rPr lang="en-US" altLang="ko-KR" dirty="0"/>
              <a:t>(2004~2010)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A0CCA-ABBD-44EC-91F4-FAB009748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2190945"/>
          </a:xfrm>
        </p:spPr>
        <p:txBody>
          <a:bodyPr>
            <a:noAutofit/>
          </a:bodyPr>
          <a:lstStyle/>
          <a:p>
            <a:r>
              <a:rPr lang="en-US" altLang="ko-KR" b="1" dirty="0"/>
              <a:t>Environment Representation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Partial Observability and </a:t>
            </a:r>
            <a:r>
              <a:rPr lang="en-US" altLang="ko-KR" b="1" dirty="0" err="1"/>
              <a:t>DelayedMapping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Non-Geometric Landmarks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3-D SLAM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Trajectory-Oriented SLAM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Dynamic Environments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285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16F5CE-5FBC-4307-8527-E4D4A6A7D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수업시간에서 만나요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56348E-B670-4425-98A1-EB8600C86B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3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55AC4-3F63-4110-877D-7680CFF8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SLAM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13460C-B807-441D-9671-08F1E86F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471637"/>
          </a:xfrm>
        </p:spPr>
        <p:txBody>
          <a:bodyPr/>
          <a:lstStyle/>
          <a:p>
            <a:r>
              <a:rPr lang="ko-KR" altLang="en-US" dirty="0"/>
              <a:t>저자 </a:t>
            </a:r>
            <a:r>
              <a:rPr lang="en-US" altLang="ko-KR" dirty="0"/>
              <a:t>Hugh </a:t>
            </a:r>
            <a:r>
              <a:rPr lang="en-US" altLang="ko-KR" dirty="0" err="1"/>
              <a:t>Durrant</a:t>
            </a:r>
            <a:r>
              <a:rPr lang="en-US" altLang="ko-KR" dirty="0"/>
              <a:t>-Whyte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F8D6F-8941-4589-B117-0115BC52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07" y="1110618"/>
            <a:ext cx="4764812" cy="26757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10A2240-5016-416A-8127-B97498D58590}"/>
              </a:ext>
            </a:extLst>
          </p:cNvPr>
          <p:cNvSpPr/>
          <p:nvPr/>
        </p:nvSpPr>
        <p:spPr>
          <a:xfrm>
            <a:off x="687978" y="4624605"/>
            <a:ext cx="11018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H. </a:t>
            </a:r>
            <a:r>
              <a:rPr lang="en-US" altLang="ko-KR" sz="1200" dirty="0" err="1"/>
              <a:t>Durrant</a:t>
            </a:r>
            <a:r>
              <a:rPr lang="en-US" altLang="ko-KR" sz="1200" dirty="0"/>
              <a:t>-Whyte, D. Rye, and E. </a:t>
            </a:r>
            <a:r>
              <a:rPr lang="en-US" altLang="ko-KR" sz="1200" dirty="0" err="1"/>
              <a:t>Nebot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Localisation</a:t>
            </a:r>
            <a:r>
              <a:rPr lang="en-US" altLang="ko-KR" sz="1200" dirty="0"/>
              <a:t> of auto-</a:t>
            </a:r>
            <a:r>
              <a:rPr lang="en-US" altLang="ko-KR" sz="1200" dirty="0" err="1"/>
              <a:t>matic</a:t>
            </a:r>
            <a:r>
              <a:rPr lang="en-US" altLang="ko-KR" sz="1200" dirty="0"/>
              <a:t> guided vehicles. In G. Giralt and G. </a:t>
            </a:r>
            <a:r>
              <a:rPr lang="en-US" altLang="ko-KR" sz="1200" dirty="0" err="1"/>
              <a:t>Hirzinger</a:t>
            </a:r>
            <a:r>
              <a:rPr lang="en-US" altLang="ko-KR" sz="1200" dirty="0"/>
              <a:t>, editors, Robotics Research: The 7th International Symposium (ISRR'95), pages 613-625. Springer Verlag, 1996.</a:t>
            </a:r>
            <a:endParaRPr lang="ko-KR" altLang="en-US" sz="1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A4F9931-378B-41A6-B0D9-C7A8C7D8B919}"/>
              </a:ext>
            </a:extLst>
          </p:cNvPr>
          <p:cNvSpPr txBox="1">
            <a:spLocks/>
          </p:cNvSpPr>
          <p:nvPr/>
        </p:nvSpPr>
        <p:spPr>
          <a:xfrm>
            <a:off x="485955" y="4320900"/>
            <a:ext cx="11220090" cy="471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SLAM</a:t>
            </a:r>
            <a:r>
              <a:rPr lang="ko-KR" altLang="en-US" dirty="0"/>
              <a:t>이라는 용어의 시작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FB983D-663F-4404-80E9-786A8D6A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81" y="1215545"/>
            <a:ext cx="6182588" cy="132416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CEEA9E-E175-48A9-861C-BCE35238A884}"/>
              </a:ext>
            </a:extLst>
          </p:cNvPr>
          <p:cNvSpPr txBox="1">
            <a:spLocks/>
          </p:cNvSpPr>
          <p:nvPr/>
        </p:nvSpPr>
        <p:spPr>
          <a:xfrm>
            <a:off x="485955" y="2946262"/>
            <a:ext cx="6182588" cy="471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SLAM</a:t>
            </a:r>
            <a:r>
              <a:rPr lang="ko-KR" altLang="en-US" dirty="0"/>
              <a:t>에 확률론을 적용하다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sz="1400" dirty="0"/>
              <a:t>– 1986</a:t>
            </a:r>
            <a:r>
              <a:rPr lang="ko-KR" altLang="en-US" sz="1400" dirty="0"/>
              <a:t>년 </a:t>
            </a:r>
            <a:r>
              <a:rPr lang="en-US" altLang="ko-KR" sz="1400" dirty="0"/>
              <a:t>IEEE</a:t>
            </a:r>
            <a:r>
              <a:rPr lang="ko-KR" altLang="en-US" sz="1400" dirty="0"/>
              <a:t> </a:t>
            </a:r>
            <a:r>
              <a:rPr lang="en-US" altLang="ko-KR" sz="1400" dirty="0"/>
              <a:t>Robotics and Automation Conf.</a:t>
            </a:r>
            <a:r>
              <a:rPr lang="ko-KR" altLang="en-US" sz="1400" dirty="0"/>
              <a:t> 샌프란시스코 학회에서</a:t>
            </a:r>
            <a:r>
              <a:rPr lang="en-US" altLang="ko-KR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1190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C94AD-4FB7-464A-BC2A-A59283BE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SLAM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7FED15-B1FA-46A2-9E6B-2A976BCE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98" y="869384"/>
            <a:ext cx="8811855" cy="39248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51920B-06D6-4D16-9C1C-BF3D83FD1BC4}"/>
              </a:ext>
            </a:extLst>
          </p:cNvPr>
          <p:cNvSpPr/>
          <p:nvPr/>
        </p:nvSpPr>
        <p:spPr>
          <a:xfrm>
            <a:off x="1947249" y="3182080"/>
            <a:ext cx="2872402" cy="18004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9A2C9E-4997-47F6-97C5-811E8AEA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1" y="4603876"/>
            <a:ext cx="2298700" cy="1720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32E603-5A04-4E34-8737-9530341FD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2" t="93673" r="22898" b="360"/>
          <a:stretch/>
        </p:blipFill>
        <p:spPr>
          <a:xfrm>
            <a:off x="3086099" y="6324309"/>
            <a:ext cx="5448301" cy="44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9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A08F3-4AE5-424D-A0DB-843707A1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687BD6-9E7E-43EE-BF41-AA20E193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92" y="1135045"/>
            <a:ext cx="1638596" cy="2185987"/>
          </a:xfrm>
          <a:prstGeom prst="rect">
            <a:avLst/>
          </a:prstGeom>
        </p:spPr>
      </p:pic>
      <p:pic>
        <p:nvPicPr>
          <p:cNvPr id="2052" name="Picture 4" descr="https://blog.kakaocdn.net/dn/ByEqu/btsIfyzWneF/6YrGQb71MdKMTjvQ0oa7Tk/img.png">
            <a:extLst>
              <a:ext uri="{FF2B5EF4-FFF2-40B4-BE49-F238E27FC236}">
                <a16:creationId xmlns:a16="http://schemas.microsoft.com/office/drawing/2014/main" id="{71FC7467-BC79-4488-9202-B6B3BC76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63" y="1135045"/>
            <a:ext cx="3823960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FFE752-0857-42C6-AEF6-D02210677704}"/>
              </a:ext>
            </a:extLst>
          </p:cNvPr>
          <p:cNvSpPr/>
          <p:nvPr/>
        </p:nvSpPr>
        <p:spPr>
          <a:xfrm>
            <a:off x="4082765" y="3321032"/>
            <a:ext cx="31075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https://alida.tistory.com/54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https://alida.tistory.com/103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5D2524-F365-4D69-8D73-0C4999E6534E}"/>
              </a:ext>
            </a:extLst>
          </p:cNvPr>
          <p:cNvSpPr/>
          <p:nvPr/>
        </p:nvSpPr>
        <p:spPr>
          <a:xfrm>
            <a:off x="7787697" y="3356625"/>
            <a:ext cx="2980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6"/>
              </a:rPr>
              <a:t>https://alida.tistory.com/62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4" name="Picture 6" descr="https://blog.kakaocdn.net/dn/bIJljE/btrN3x4oMY4/kkCFi62fEvNukdF2PVIoxK/img.png">
            <a:extLst>
              <a:ext uri="{FF2B5EF4-FFF2-40B4-BE49-F238E27FC236}">
                <a16:creationId xmlns:a16="http://schemas.microsoft.com/office/drawing/2014/main" id="{207B4305-A88E-40B4-B955-08B1638DD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230" y="980750"/>
            <a:ext cx="2733879" cy="24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703ABE-330F-4357-9BC1-00AAECE2E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755" y="4057476"/>
            <a:ext cx="2780010" cy="15575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7FB23-6EEA-42B6-B338-0D7A0C149FB8}"/>
              </a:ext>
            </a:extLst>
          </p:cNvPr>
          <p:cNvSpPr/>
          <p:nvPr/>
        </p:nvSpPr>
        <p:spPr>
          <a:xfrm>
            <a:off x="1101821" y="5744960"/>
            <a:ext cx="58047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여러분은 왜 </a:t>
            </a:r>
            <a:r>
              <a:rPr lang="ko-KR" altLang="en-US" dirty="0" err="1"/>
              <a:t>발렌타인데이에</a:t>
            </a:r>
            <a:r>
              <a:rPr lang="ko-KR" altLang="en-US" dirty="0"/>
              <a:t> </a:t>
            </a:r>
            <a:r>
              <a:rPr lang="ko-KR" altLang="en-US" dirty="0" err="1"/>
              <a:t>초콜렛을</a:t>
            </a:r>
            <a:r>
              <a:rPr lang="ko-KR" altLang="en-US" dirty="0"/>
              <a:t> 받지 못했는가</a:t>
            </a:r>
            <a:r>
              <a:rPr lang="en-US" altLang="ko-KR" dirty="0"/>
              <a:t>. </a:t>
            </a:r>
          </a:p>
          <a:p>
            <a:r>
              <a:rPr lang="en-US" altLang="ko-KR" dirty="0">
                <a:hlinkClick r:id="rId9"/>
              </a:rPr>
              <a:t>https://www.youtube.com/watch?v=Y4ecU7NkiEI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044DF3-4322-45A6-A803-64A27BE565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6883" y="4046449"/>
            <a:ext cx="1579563" cy="15795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807D55-5F89-4293-A873-59888662B2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3531" y="4029723"/>
            <a:ext cx="1579563" cy="18520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E03E5-F3FC-4304-B3CE-54E9BB0C9E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0615" y="4596153"/>
            <a:ext cx="1579564" cy="197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8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9151F-6EDB-455E-A20D-BFEEE81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Probabilistic SLAM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C82E6D-7B5B-4558-915B-7182BB3EB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Bayes Theorem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57F020-83DB-42DD-BD96-4B1F514D929C}"/>
              </a:ext>
            </a:extLst>
          </p:cNvPr>
          <p:cNvGrpSpPr/>
          <p:nvPr/>
        </p:nvGrpSpPr>
        <p:grpSpPr>
          <a:xfrm>
            <a:off x="1737505" y="806337"/>
            <a:ext cx="8946743" cy="1390425"/>
            <a:chOff x="365905" y="1366232"/>
            <a:chExt cx="8946743" cy="1390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33F7CCD-1C6F-427C-A40E-6B7183C9838E}"/>
                    </a:ext>
                  </a:extLst>
                </p:cNvPr>
                <p:cNvSpPr txBox="1"/>
                <p:nvPr/>
              </p:nvSpPr>
              <p:spPr>
                <a:xfrm>
                  <a:off x="1219346" y="1827513"/>
                  <a:ext cx="5166360" cy="5414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33F7CCD-1C6F-427C-A40E-6B7183C9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346" y="1827513"/>
                  <a:ext cx="5166360" cy="54143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FAD5AC5-8A2C-4ACA-9345-1CF6CC3024DE}"/>
                    </a:ext>
                  </a:extLst>
                </p:cNvPr>
                <p:cNvSpPr/>
                <p:nvPr/>
              </p:nvSpPr>
              <p:spPr>
                <a:xfrm>
                  <a:off x="365905" y="2325770"/>
                  <a:ext cx="2834640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관측된 데이터 </a:t>
                  </a:r>
                  <a:r>
                    <a:rPr lang="en-US" altLang="ko-KR" sz="1100" dirty="0">
                      <a:solidFill>
                        <a:srgbClr val="00B050"/>
                      </a:solidFill>
                    </a:rPr>
                    <a:t>x</a:t>
                  </a:r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가 주어졌을 때 </a:t>
                  </a:r>
                  <a:br>
                    <a:rPr lang="en-US" altLang="ko-KR" sz="1100" dirty="0">
                      <a:solidFill>
                        <a:srgbClr val="00B050"/>
                      </a:solidFill>
                    </a:rPr>
                  </a:br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파라미터 </a:t>
                  </a:r>
                  <a14:m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의</a:t>
                  </a:r>
                  <a:r>
                    <a:rPr lang="en-US" altLang="ko-KR" sz="11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사후 조건부 확률 </a:t>
                  </a:r>
                  <a:r>
                    <a:rPr lang="en-US" altLang="ko-KR" sz="1100" dirty="0">
                      <a:solidFill>
                        <a:srgbClr val="00B050"/>
                      </a:solidFill>
                    </a:rPr>
                    <a:t>(Posterior)</a:t>
                  </a:r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FAD5AC5-8A2C-4ACA-9345-1CF6CC3024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905" y="2325770"/>
                  <a:ext cx="2834640" cy="430887"/>
                </a:xfrm>
                <a:prstGeom prst="rect">
                  <a:avLst/>
                </a:prstGeom>
                <a:blipFill>
                  <a:blip r:embed="rId3"/>
                  <a:stretch>
                    <a:fillRect r="-1505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54A6A87B-E272-4C8D-8E60-A3BC841BF01C}"/>
                    </a:ext>
                  </a:extLst>
                </p:cNvPr>
                <p:cNvSpPr/>
                <p:nvPr/>
              </p:nvSpPr>
              <p:spPr>
                <a:xfrm>
                  <a:off x="1767986" y="1366232"/>
                  <a:ext cx="39243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1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가 주어졌을 때 </a:t>
                  </a:r>
                  <a:r>
                    <a:rPr lang="en-US" altLang="ko-KR" sz="1100" dirty="0">
                      <a:solidFill>
                        <a:srgbClr val="00B050"/>
                      </a:solidFill>
                    </a:rPr>
                    <a:t>x</a:t>
                  </a:r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의</a:t>
                  </a:r>
                  <a:r>
                    <a:rPr lang="en-US" altLang="ko-KR" sz="11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조건부 확률 또는 가능도</a:t>
                  </a:r>
                  <a:r>
                    <a:rPr lang="en-US" altLang="ko-KR" sz="1100" dirty="0">
                      <a:solidFill>
                        <a:srgbClr val="00B050"/>
                      </a:solidFill>
                    </a:rPr>
                    <a:t>(Likelihood)</a:t>
                  </a:r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54A6A87B-E272-4C8D-8E60-A3BC841BF0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986" y="1366232"/>
                  <a:ext cx="3924300" cy="261610"/>
                </a:xfrm>
                <a:prstGeom prst="rect">
                  <a:avLst/>
                </a:prstGeom>
                <a:blipFill>
                  <a:blip r:embed="rId4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2E39DDEB-278F-4C8F-90D2-1FD21C8188D8}"/>
                    </a:ext>
                  </a:extLst>
                </p:cNvPr>
                <p:cNvSpPr/>
                <p:nvPr/>
              </p:nvSpPr>
              <p:spPr>
                <a:xfrm>
                  <a:off x="4274966" y="2368943"/>
                  <a:ext cx="283464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00B050"/>
                      </a:solidFill>
                    </a:rPr>
                    <a:t>X</a:t>
                  </a:r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의 확률 분포</a:t>
                  </a:r>
                  <a:r>
                    <a:rPr lang="en-US" altLang="ko-KR" sz="1100" dirty="0">
                      <a:solidFill>
                        <a:srgbClr val="00B050"/>
                      </a:solidFill>
                    </a:rPr>
                    <a:t>.</a:t>
                  </a:r>
                  <a14:m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와 무관하다</a:t>
                  </a:r>
                  <a:r>
                    <a:rPr lang="en-US" altLang="ko-KR" sz="1100" dirty="0">
                      <a:solidFill>
                        <a:srgbClr val="00B050"/>
                      </a:solidFill>
                    </a:rPr>
                    <a:t>. </a:t>
                  </a:r>
                  <a:endParaRPr lang="ko-KR" altLang="en-US" sz="11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2E39DDEB-278F-4C8F-90D2-1FD21C8188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966" y="2368943"/>
                  <a:ext cx="2834640" cy="261610"/>
                </a:xfrm>
                <a:prstGeom prst="rect">
                  <a:avLst/>
                </a:prstGeom>
                <a:blipFill>
                  <a:blip r:embed="rId5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484FA9A-ECC8-4DCA-B5D6-B3D786DD0D78}"/>
                    </a:ext>
                  </a:extLst>
                </p:cNvPr>
                <p:cNvSpPr/>
                <p:nvPr/>
              </p:nvSpPr>
              <p:spPr>
                <a:xfrm>
                  <a:off x="5388348" y="1696708"/>
                  <a:ext cx="39243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1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의</a:t>
                  </a:r>
                  <a:r>
                    <a:rPr lang="en-US" altLang="ko-KR" sz="11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ko-KR" altLang="en-US" sz="1100" dirty="0">
                      <a:solidFill>
                        <a:srgbClr val="00B050"/>
                      </a:solidFill>
                    </a:rPr>
                    <a:t>사전 확률 </a:t>
                  </a:r>
                  <a:r>
                    <a:rPr lang="en-US" altLang="ko-KR" sz="1100" dirty="0">
                      <a:solidFill>
                        <a:srgbClr val="00B050"/>
                      </a:solidFill>
                    </a:rPr>
                    <a:t>(Prior)</a:t>
                  </a:r>
                  <a:endParaRPr lang="ko-KR" altLang="en-US" sz="11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484FA9A-ECC8-4DCA-B5D6-B3D786DD0D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348" y="1696708"/>
                  <a:ext cx="3924300" cy="261610"/>
                </a:xfrm>
                <a:prstGeom prst="rect">
                  <a:avLst/>
                </a:prstGeom>
                <a:blipFill>
                  <a:blip r:embed="rId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C55189D-94EC-4097-9C6D-886129588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9325" y="1827513"/>
              <a:ext cx="519023" cy="1308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9467381-23C9-4D0E-9E23-556C57AC037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3730136" y="1627842"/>
              <a:ext cx="209118" cy="242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626CE38-C859-4D25-B38A-2CFC8AD8B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0945" y="2286297"/>
              <a:ext cx="408102" cy="1654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F69CE07-5C88-42F9-B00F-317E7DAAE7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30" y="2724715"/>
            <a:ext cx="3269515" cy="4469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93D744-EA57-4DD2-BFF4-2A6EAAEC8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5621" y="2587825"/>
            <a:ext cx="6248809" cy="78991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6305B7-632D-41BE-B40C-BCC9A70FEC53}"/>
              </a:ext>
            </a:extLst>
          </p:cNvPr>
          <p:cNvSpPr/>
          <p:nvPr/>
        </p:nvSpPr>
        <p:spPr>
          <a:xfrm>
            <a:off x="7952343" y="2339291"/>
            <a:ext cx="23085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Time Update  / Prediction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BF7D28-D5ED-4D6C-9B7B-B69BB65B4D42}"/>
              </a:ext>
            </a:extLst>
          </p:cNvPr>
          <p:cNvSpPr/>
          <p:nvPr/>
        </p:nvSpPr>
        <p:spPr>
          <a:xfrm>
            <a:off x="5399095" y="2339291"/>
            <a:ext cx="11463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Observation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6BBD33-765A-4944-94B7-0E16BE9FB2AC}"/>
              </a:ext>
            </a:extLst>
          </p:cNvPr>
          <p:cNvSpPr/>
          <p:nvPr/>
        </p:nvSpPr>
        <p:spPr>
          <a:xfrm>
            <a:off x="1469917" y="2563979"/>
            <a:ext cx="28692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B050"/>
                </a:solidFill>
              </a:rPr>
              <a:t>내 위치의 추정 </a:t>
            </a:r>
            <a:r>
              <a:rPr lang="en-US" altLang="ko-KR" sz="1100" dirty="0">
                <a:solidFill>
                  <a:srgbClr val="00B050"/>
                </a:solidFill>
              </a:rPr>
              <a:t>/ Measurement Update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4AFF77-24C3-4A67-A538-E25A86544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972" y="3377742"/>
            <a:ext cx="4079509" cy="33568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DC7E524-F46B-4AF0-AA6C-5A45CAF600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7106" y="4756051"/>
            <a:ext cx="2821794" cy="19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FFA95-5BFD-419B-9AC3-AA434B9D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Kalman-Filter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1F493-E9D7-4D1C-91D0-664251FE4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Gaussian</a:t>
            </a:r>
            <a:r>
              <a:rPr lang="ko-KR" altLang="en-US" dirty="0"/>
              <a:t> 분포를 이용하여 확률 문제를 풀자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16E9AFA-6586-4D03-A72B-7EC23BCECEC2}"/>
              </a:ext>
            </a:extLst>
          </p:cNvPr>
          <p:cNvGrpSpPr/>
          <p:nvPr/>
        </p:nvGrpSpPr>
        <p:grpSpPr>
          <a:xfrm>
            <a:off x="1793530" y="1680062"/>
            <a:ext cx="7667967" cy="645411"/>
            <a:chOff x="1069630" y="1876625"/>
            <a:chExt cx="9384800" cy="7899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2A4C237-7E45-4BBE-BAD7-D7BA0CCE2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630" y="2013515"/>
              <a:ext cx="3269515" cy="44695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DADEDC-BE0C-4634-B659-1902A54CB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5621" y="1876625"/>
              <a:ext cx="6248809" cy="78991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C3735EF-D238-4AFB-AF35-8B5814D38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32" b="16358"/>
          <a:stretch/>
        </p:blipFill>
        <p:spPr>
          <a:xfrm>
            <a:off x="8694981" y="955351"/>
            <a:ext cx="3237034" cy="4306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59F546-FEDD-4851-B51A-4670F54A6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29" y="876977"/>
            <a:ext cx="2800741" cy="45726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FDF70E-F35F-4393-8C18-E9B53F99D5EF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6908664" y="1327237"/>
            <a:ext cx="1786318" cy="352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10E14F-0702-45E7-87BC-C198973CC5A4}"/>
              </a:ext>
            </a:extLst>
          </p:cNvPr>
          <p:cNvCxnSpPr>
            <a:cxnSpLocks/>
          </p:cNvCxnSpPr>
          <p:nvPr/>
        </p:nvCxnSpPr>
        <p:spPr>
          <a:xfrm>
            <a:off x="5216329" y="1329564"/>
            <a:ext cx="0" cy="331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blog.kakaocdn.net/dn/ByEqu/btsIfyzWneF/6YrGQb71MdKMTjvQ0oa7Tk/img.png">
            <a:extLst>
              <a:ext uri="{FF2B5EF4-FFF2-40B4-BE49-F238E27FC236}">
                <a16:creationId xmlns:a16="http://schemas.microsoft.com/office/drawing/2014/main" id="{BD2AD051-BAFE-46DB-8500-E425525F8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060" y="2611671"/>
            <a:ext cx="6751205" cy="38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275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2BBD9-6FF7-4093-9291-BB525595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E-Kalman Filter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E8354B-187E-4093-86ED-B93E675C7296}"/>
              </a:ext>
            </a:extLst>
          </p:cNvPr>
          <p:cNvSpPr/>
          <p:nvPr/>
        </p:nvSpPr>
        <p:spPr>
          <a:xfrm>
            <a:off x="6663140" y="1612900"/>
            <a:ext cx="5042905" cy="393264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FFE67-B59D-45E3-BC4A-3A6C5712F902}"/>
                  </a:ext>
                </a:extLst>
              </p:cNvPr>
              <p:cNvSpPr txBox="1"/>
              <p:nvPr/>
            </p:nvSpPr>
            <p:spPr>
              <a:xfrm>
                <a:off x="6863476" y="1826540"/>
                <a:ext cx="22418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FFE67-B59D-45E3-BC4A-3A6C5712F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76" y="1826540"/>
                <a:ext cx="2241896" cy="276999"/>
              </a:xfrm>
              <a:prstGeom prst="rect">
                <a:avLst/>
              </a:prstGeom>
              <a:blipFill>
                <a:blip r:embed="rId2"/>
                <a:stretch>
                  <a:fillRect r="-1359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2D4BF-0165-4BB9-8D26-C5C302AA2DFA}"/>
                  </a:ext>
                </a:extLst>
              </p:cNvPr>
              <p:cNvSpPr txBox="1"/>
              <p:nvPr/>
            </p:nvSpPr>
            <p:spPr>
              <a:xfrm>
                <a:off x="6863476" y="2195981"/>
                <a:ext cx="14423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2D4BF-0165-4BB9-8D26-C5C302AA2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76" y="2195981"/>
                <a:ext cx="1442383" cy="276999"/>
              </a:xfrm>
              <a:prstGeom prst="rect">
                <a:avLst/>
              </a:prstGeom>
              <a:blipFill>
                <a:blip r:embed="rId3"/>
                <a:stretch>
                  <a:fillRect r="-2532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DEBB896-1EF3-4FC0-8200-3DA5645081AA}"/>
              </a:ext>
            </a:extLst>
          </p:cNvPr>
          <p:cNvSpPr/>
          <p:nvPr/>
        </p:nvSpPr>
        <p:spPr>
          <a:xfrm>
            <a:off x="6863476" y="1470491"/>
            <a:ext cx="13163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차원 예시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C37EC-FA21-4967-A782-EE1E2B65868C}"/>
                  </a:ext>
                </a:extLst>
              </p:cNvPr>
              <p:cNvSpPr txBox="1"/>
              <p:nvPr/>
            </p:nvSpPr>
            <p:spPr>
              <a:xfrm>
                <a:off x="6951248" y="2565422"/>
                <a:ext cx="3471078" cy="321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C37EC-FA21-4967-A782-EE1E2B65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248" y="2565422"/>
                <a:ext cx="3471078" cy="321627"/>
              </a:xfrm>
              <a:prstGeom prst="rect">
                <a:avLst/>
              </a:prstGeom>
              <a:blipFill>
                <a:blip r:embed="rId4"/>
                <a:stretch>
                  <a:fillRect l="-175" t="-15094" r="-1579" b="-245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850275-132F-4DB1-B77A-71A1988B7FC3}"/>
                  </a:ext>
                </a:extLst>
              </p:cNvPr>
              <p:cNvSpPr txBox="1"/>
              <p:nvPr/>
            </p:nvSpPr>
            <p:spPr>
              <a:xfrm>
                <a:off x="6950150" y="3070032"/>
                <a:ext cx="1785361" cy="609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850275-132F-4DB1-B77A-71A1988B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150" y="3070032"/>
                <a:ext cx="1785361" cy="6097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7AA47D-E294-4FA1-BEA3-A269FCA10F91}"/>
                  </a:ext>
                </a:extLst>
              </p:cNvPr>
              <p:cNvSpPr/>
              <p:nvPr/>
            </p:nvSpPr>
            <p:spPr>
              <a:xfrm>
                <a:off x="6863476" y="3717556"/>
                <a:ext cx="884729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7AA47D-E294-4FA1-BEA3-A269FCA1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76" y="3717556"/>
                <a:ext cx="884729" cy="394210"/>
              </a:xfrm>
              <a:prstGeom prst="rect">
                <a:avLst/>
              </a:prstGeom>
              <a:blipFill>
                <a:blip r:embed="rId6"/>
                <a:stretch>
                  <a:fillRect t="-4615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0A52C5D-0E8E-412D-A397-696205D11C50}"/>
                  </a:ext>
                </a:extLst>
              </p:cNvPr>
              <p:cNvSpPr/>
              <p:nvPr/>
            </p:nvSpPr>
            <p:spPr>
              <a:xfrm>
                <a:off x="8122313" y="3683878"/>
                <a:ext cx="4900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0A52C5D-0E8E-412D-A397-696205D11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313" y="3683878"/>
                <a:ext cx="490071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E586C43-1B4B-4457-9B9F-C862E51F822A}"/>
                  </a:ext>
                </a:extLst>
              </p:cNvPr>
              <p:cNvSpPr/>
              <p:nvPr/>
            </p:nvSpPr>
            <p:spPr>
              <a:xfrm>
                <a:off x="8986492" y="3716437"/>
                <a:ext cx="8813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E586C43-1B4B-4457-9B9F-C862E51F8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492" y="3716437"/>
                <a:ext cx="8813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48ED0E-5AA6-4392-98DE-284095AA4A1D}"/>
              </a:ext>
            </a:extLst>
          </p:cNvPr>
          <p:cNvSpPr/>
          <p:nvPr/>
        </p:nvSpPr>
        <p:spPr>
          <a:xfrm>
            <a:off x="6811293" y="4082327"/>
            <a:ext cx="11566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>
                <a:solidFill>
                  <a:srgbClr val="00B050"/>
                </a:solidFill>
              </a:rPr>
              <a:t>예측값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en-US" altLang="ko-KR" sz="1100" dirty="0">
                <a:solidFill>
                  <a:srgbClr val="00B050"/>
                </a:solidFill>
              </a:rPr>
              <a:t>: 10m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44B049-E177-4EF6-8C53-FFDF3578FD4F}"/>
              </a:ext>
            </a:extLst>
          </p:cNvPr>
          <p:cNvSpPr/>
          <p:nvPr/>
        </p:nvSpPr>
        <p:spPr>
          <a:xfrm>
            <a:off x="7897960" y="4082327"/>
            <a:ext cx="11566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>
                <a:solidFill>
                  <a:srgbClr val="00B050"/>
                </a:solidFill>
              </a:rPr>
              <a:t>관측값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en-US" altLang="ko-KR" sz="1100" dirty="0">
                <a:solidFill>
                  <a:srgbClr val="00B050"/>
                </a:solidFill>
              </a:rPr>
              <a:t>: 12m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BC6FB0-EBD2-4833-A485-C76784D5E6F9}"/>
              </a:ext>
            </a:extLst>
          </p:cNvPr>
          <p:cNvSpPr/>
          <p:nvPr/>
        </p:nvSpPr>
        <p:spPr>
          <a:xfrm>
            <a:off x="8864058" y="4082327"/>
            <a:ext cx="15582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B050"/>
                </a:solidFill>
              </a:rPr>
              <a:t>불확실성</a:t>
            </a:r>
            <a:r>
              <a:rPr lang="en-US" altLang="ko-KR" sz="1100" dirty="0">
                <a:solidFill>
                  <a:srgbClr val="00B050"/>
                </a:solidFill>
              </a:rPr>
              <a:t>(</a:t>
            </a:r>
            <a:r>
              <a:rPr lang="ko-KR" altLang="en-US" sz="1100" dirty="0">
                <a:solidFill>
                  <a:srgbClr val="00B050"/>
                </a:solidFill>
              </a:rPr>
              <a:t>공분산</a:t>
            </a:r>
            <a:r>
              <a:rPr lang="en-US" altLang="ko-KR" sz="1100" dirty="0">
                <a:solidFill>
                  <a:srgbClr val="00B050"/>
                </a:solidFill>
              </a:rPr>
              <a:t>)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en-US" altLang="ko-KR" sz="1100" dirty="0">
                <a:solidFill>
                  <a:srgbClr val="00B050"/>
                </a:solidFill>
              </a:rPr>
              <a:t>: 4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E93E74-295C-4F25-BB30-F922A3A70E4D}"/>
              </a:ext>
            </a:extLst>
          </p:cNvPr>
          <p:cNvSpPr/>
          <p:nvPr/>
        </p:nvSpPr>
        <p:spPr>
          <a:xfrm>
            <a:off x="10612517" y="3716437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B86A7-F9AC-45DD-A343-3EFAFC56ACDC}"/>
              </a:ext>
            </a:extLst>
          </p:cNvPr>
          <p:cNvSpPr/>
          <p:nvPr/>
        </p:nvSpPr>
        <p:spPr>
          <a:xfrm>
            <a:off x="10422326" y="4082327"/>
            <a:ext cx="15582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>
                <a:solidFill>
                  <a:srgbClr val="00B050"/>
                </a:solidFill>
              </a:rPr>
              <a:t>센서노이즈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en-US" altLang="ko-KR" sz="1100" dirty="0">
                <a:solidFill>
                  <a:srgbClr val="00B050"/>
                </a:solidFill>
              </a:rPr>
              <a:t>: 1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25905-68BA-4B4E-829D-CFC965F28721}"/>
                  </a:ext>
                </a:extLst>
              </p:cNvPr>
              <p:cNvSpPr txBox="1"/>
              <p:nvPr/>
            </p:nvSpPr>
            <p:spPr>
              <a:xfrm>
                <a:off x="6951248" y="4356388"/>
                <a:ext cx="368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0+0.8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12−10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=11.6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25905-68BA-4B4E-829D-CFC965F28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248" y="4356388"/>
                <a:ext cx="3689536" cy="276999"/>
              </a:xfrm>
              <a:prstGeom prst="rect">
                <a:avLst/>
              </a:prstGeom>
              <a:blipFill>
                <a:blip r:embed="rId9"/>
                <a:stretch>
                  <a:fillRect t="-22222" r="-660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587DBB6-83D0-4C74-BAEF-80A8BC2604FB}"/>
                  </a:ext>
                </a:extLst>
              </p:cNvPr>
              <p:cNvSpPr/>
              <p:nvPr/>
            </p:nvSpPr>
            <p:spPr>
              <a:xfrm>
                <a:off x="6621653" y="4729499"/>
                <a:ext cx="5165132" cy="407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=4−0.8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×5×0.8=0.8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587DBB6-83D0-4C74-BAEF-80A8BC260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653" y="4729499"/>
                <a:ext cx="5165132" cy="407099"/>
              </a:xfrm>
              <a:prstGeom prst="rect">
                <a:avLst/>
              </a:prstGeom>
              <a:blipFill>
                <a:blip r:embed="rId10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2275A54-FB67-4E3D-A432-403242476D26}"/>
                  </a:ext>
                </a:extLst>
              </p:cNvPr>
              <p:cNvSpPr/>
              <p:nvPr/>
            </p:nvSpPr>
            <p:spPr>
              <a:xfrm>
                <a:off x="6659753" y="5136337"/>
                <a:ext cx="1841466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2275A54-FB67-4E3D-A432-403242476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753" y="5136337"/>
                <a:ext cx="1841466" cy="394210"/>
              </a:xfrm>
              <a:prstGeom prst="rect">
                <a:avLst/>
              </a:prstGeom>
              <a:blipFill>
                <a:blip r:embed="rId11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26F12580-FA87-4B13-AB52-3C4B415354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050" y="1733154"/>
            <a:ext cx="5471383" cy="8322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A570999-6DA7-4568-A046-96C9EC90DE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184" y="2726235"/>
            <a:ext cx="5222732" cy="11899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65A160-77A8-4897-8C23-16725CB37B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5860" y="3959421"/>
            <a:ext cx="3198439" cy="88703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801D34-8BF4-44E7-A625-F2F5DAAA944D}"/>
              </a:ext>
            </a:extLst>
          </p:cNvPr>
          <p:cNvSpPr/>
          <p:nvPr/>
        </p:nvSpPr>
        <p:spPr>
          <a:xfrm>
            <a:off x="190880" y="3932581"/>
            <a:ext cx="18114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Innovation covariance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59B37B-4B8A-4A78-B956-D943E6FC79AB}"/>
              </a:ext>
            </a:extLst>
          </p:cNvPr>
          <p:cNvSpPr/>
          <p:nvPr/>
        </p:nvSpPr>
        <p:spPr>
          <a:xfrm>
            <a:off x="6811293" y="2990713"/>
            <a:ext cx="18114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Gain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71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1BFB8-29AA-4339-934F-D6F932DC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EKF-Filter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A2A85-2262-4B3E-B377-54FAA46A9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Convergence</a:t>
            </a:r>
          </a:p>
          <a:p>
            <a:pPr marL="457200" lvl="1" indent="0">
              <a:buNone/>
            </a:pPr>
            <a:r>
              <a:rPr lang="en-US" altLang="ko-KR" dirty="0"/>
              <a:t>- covariance </a:t>
            </a:r>
            <a:r>
              <a:rPr lang="ko-KR" altLang="en-US" dirty="0"/>
              <a:t>행렬이 단조적으로 수렴하므로</a:t>
            </a:r>
            <a:r>
              <a:rPr lang="en-US" altLang="ko-KR" dirty="0"/>
              <a:t>, </a:t>
            </a:r>
            <a:r>
              <a:rPr lang="ko-KR" altLang="en-US" dirty="0"/>
              <a:t>불확실성이 줄어든다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Computational Effort</a:t>
            </a:r>
          </a:p>
          <a:p>
            <a:pPr marL="457200" lvl="1" indent="0">
              <a:buNone/>
            </a:pPr>
            <a:r>
              <a:rPr lang="en-US" altLang="ko-KR" dirty="0"/>
              <a:t>- Observation </a:t>
            </a:r>
            <a:r>
              <a:rPr lang="ko-KR" altLang="en-US" dirty="0"/>
              <a:t>마다 공분산행렬을 업데이트해야 하므로</a:t>
            </a:r>
            <a:r>
              <a:rPr lang="en-US" altLang="ko-KR" dirty="0"/>
              <a:t>, Landmark</a:t>
            </a:r>
            <a:r>
              <a:rPr lang="ko-KR" altLang="en-US" dirty="0"/>
              <a:t>개수에 따라 </a:t>
            </a:r>
            <a:r>
              <a:rPr lang="ko-KR" altLang="en-US" dirty="0" err="1"/>
              <a:t>계산량은</a:t>
            </a:r>
            <a:r>
              <a:rPr lang="ko-KR" altLang="en-US" dirty="0"/>
              <a:t> 제곱에 비례한다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en-US" altLang="ko-KR" dirty="0"/>
              <a:t>Data Association</a:t>
            </a:r>
          </a:p>
          <a:p>
            <a:pPr marL="457200" lvl="1" indent="0">
              <a:buNone/>
            </a:pPr>
            <a:r>
              <a:rPr lang="en-US" altLang="ko-KR" dirty="0"/>
              <a:t>- Observation</a:t>
            </a:r>
            <a:r>
              <a:rPr lang="ko-KR" altLang="en-US" dirty="0"/>
              <a:t>이 </a:t>
            </a:r>
            <a:r>
              <a:rPr lang="en-US" altLang="ko-KR" dirty="0"/>
              <a:t>Landmark</a:t>
            </a:r>
            <a:r>
              <a:rPr lang="ko-KR" altLang="en-US" dirty="0"/>
              <a:t>에 잘못 연결되는 경우에 취약하다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Loop-closure </a:t>
            </a:r>
            <a:r>
              <a:rPr lang="ko-KR" altLang="en-US" dirty="0">
                <a:sym typeface="Wingdings" panose="05000000000000000000" pitchFamily="2" charset="2"/>
              </a:rPr>
              <a:t>문제 발생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Non-linearity</a:t>
            </a:r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비선형 시스템을 선형 근사 </a:t>
            </a:r>
            <a:r>
              <a:rPr lang="en-US" altLang="ko-KR" dirty="0"/>
              <a:t>(Jacobian </a:t>
            </a:r>
            <a:r>
              <a:rPr lang="en-US" altLang="ko-KR" dirty="0">
                <a:sym typeface="Wingdings" panose="05000000000000000000" pitchFamily="2" charset="2"/>
              </a:rPr>
              <a:t> 1</a:t>
            </a:r>
            <a:r>
              <a:rPr lang="en-US" altLang="ko-KR" baseline="30000" dirty="0">
                <a:sym typeface="Wingdings" panose="05000000000000000000" pitchFamily="2" charset="2"/>
              </a:rPr>
              <a:t>st</a:t>
            </a:r>
            <a:r>
              <a:rPr lang="en-US" altLang="ko-KR" dirty="0">
                <a:sym typeface="Wingdings" panose="05000000000000000000" pitchFamily="2" charset="2"/>
              </a:rPr>
              <a:t> Taylor series) </a:t>
            </a:r>
            <a:r>
              <a:rPr lang="ko-KR" altLang="en-US" dirty="0">
                <a:sym typeface="Wingdings" panose="05000000000000000000" pitchFamily="2" charset="2"/>
              </a:rPr>
              <a:t>하기때문에 오류가 발생할 수 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869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07791-C131-F35E-85CA-F9E429184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Kalman Filter</a:t>
            </a:r>
            <a:endParaRPr lang="ko-KR" altLang="en-US" dirty="0"/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01EEE08C-6BFE-ACAE-D480-6194B70FB841}"/>
              </a:ext>
            </a:extLst>
          </p:cNvPr>
          <p:cNvSpPr/>
          <p:nvPr/>
        </p:nvSpPr>
        <p:spPr>
          <a:xfrm>
            <a:off x="-612559" y="2219418"/>
            <a:ext cx="1990817" cy="1990817"/>
          </a:xfrm>
          <a:prstGeom prst="arc">
            <a:avLst>
              <a:gd name="adj1" fmla="val 16200000"/>
              <a:gd name="adj2" fmla="val 5638686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739F66E1-98BE-CAC1-C650-DC906CA0CEA5}"/>
              </a:ext>
            </a:extLst>
          </p:cNvPr>
          <p:cNvSpPr/>
          <p:nvPr/>
        </p:nvSpPr>
        <p:spPr>
          <a:xfrm>
            <a:off x="-1537045" y="1227927"/>
            <a:ext cx="3765340" cy="4074261"/>
          </a:xfrm>
          <a:prstGeom prst="arc">
            <a:avLst>
              <a:gd name="adj1" fmla="val 16200000"/>
              <a:gd name="adj2" fmla="val 5638686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5E67419-7EED-DD27-D182-7324340485A3}"/>
              </a:ext>
            </a:extLst>
          </p:cNvPr>
          <p:cNvSpPr/>
          <p:nvPr/>
        </p:nvSpPr>
        <p:spPr>
          <a:xfrm>
            <a:off x="1188137" y="3480069"/>
            <a:ext cx="219680" cy="2196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5E4E66-3BA6-1DB0-6ECE-B2A6DD5EDA19}"/>
              </a:ext>
            </a:extLst>
          </p:cNvPr>
          <p:cNvSpPr/>
          <p:nvPr/>
        </p:nvSpPr>
        <p:spPr>
          <a:xfrm>
            <a:off x="1183606" y="2758963"/>
            <a:ext cx="219680" cy="2196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527D48B-622D-B552-5341-BD6651D17E65}"/>
              </a:ext>
            </a:extLst>
          </p:cNvPr>
          <p:cNvSpPr/>
          <p:nvPr/>
        </p:nvSpPr>
        <p:spPr>
          <a:xfrm>
            <a:off x="622293" y="2210357"/>
            <a:ext cx="219680" cy="2196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F2335F-26B7-8B00-8AA5-DB8DA6F64DA2}"/>
              </a:ext>
            </a:extLst>
          </p:cNvPr>
          <p:cNvSpPr/>
          <p:nvPr/>
        </p:nvSpPr>
        <p:spPr>
          <a:xfrm>
            <a:off x="622293" y="4029159"/>
            <a:ext cx="219680" cy="2196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7970B58-4E76-246E-7154-3F81F93911E6}"/>
              </a:ext>
            </a:extLst>
          </p:cNvPr>
          <p:cNvSpPr/>
          <p:nvPr/>
        </p:nvSpPr>
        <p:spPr>
          <a:xfrm>
            <a:off x="2048862" y="3685128"/>
            <a:ext cx="219680" cy="21968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F42120-727E-237C-3947-484A3EE71C0B}"/>
              </a:ext>
            </a:extLst>
          </p:cNvPr>
          <p:cNvSpPr/>
          <p:nvPr/>
        </p:nvSpPr>
        <p:spPr>
          <a:xfrm>
            <a:off x="2035114" y="2586947"/>
            <a:ext cx="219680" cy="21968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158A183-484F-CE21-89B7-E237452AA31D}"/>
              </a:ext>
            </a:extLst>
          </p:cNvPr>
          <p:cNvSpPr/>
          <p:nvPr/>
        </p:nvSpPr>
        <p:spPr>
          <a:xfrm>
            <a:off x="1402032" y="1586503"/>
            <a:ext cx="219680" cy="21968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2247CFE-06DB-E9C0-5BF5-E515301AE219}"/>
              </a:ext>
            </a:extLst>
          </p:cNvPr>
          <p:cNvSpPr/>
          <p:nvPr/>
        </p:nvSpPr>
        <p:spPr>
          <a:xfrm>
            <a:off x="1455213" y="4746163"/>
            <a:ext cx="219680" cy="21968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9A4BF58-3289-EC5A-CA6D-BDD388D978A6}"/>
              </a:ext>
            </a:extLst>
          </p:cNvPr>
          <p:cNvCxnSpPr>
            <a:stCxn id="11" idx="2"/>
            <a:endCxn id="7" idx="6"/>
          </p:cNvCxnSpPr>
          <p:nvPr/>
        </p:nvCxnSpPr>
        <p:spPr>
          <a:xfrm flipH="1" flipV="1">
            <a:off x="1407817" y="3589909"/>
            <a:ext cx="641045" cy="205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08C7C31-DE58-CF6B-44AC-B160AEBB636F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>
            <a:off x="1403286" y="2696787"/>
            <a:ext cx="631828" cy="172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9002897-1C60-F8D2-8B04-A1CC44432C4C}"/>
              </a:ext>
            </a:extLst>
          </p:cNvPr>
          <p:cNvCxnSpPr>
            <a:cxnSpLocks/>
            <a:stCxn id="13" idx="3"/>
            <a:endCxn id="9" idx="7"/>
          </p:cNvCxnSpPr>
          <p:nvPr/>
        </p:nvCxnSpPr>
        <p:spPr>
          <a:xfrm flipH="1">
            <a:off x="809802" y="1774012"/>
            <a:ext cx="624401" cy="468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9EDCFEF-D043-CD6D-9CF0-97EDF0C1564F}"/>
              </a:ext>
            </a:extLst>
          </p:cNvPr>
          <p:cNvCxnSpPr>
            <a:cxnSpLocks/>
            <a:stCxn id="14" idx="1"/>
            <a:endCxn id="10" idx="5"/>
          </p:cNvCxnSpPr>
          <p:nvPr/>
        </p:nvCxnSpPr>
        <p:spPr>
          <a:xfrm flipH="1" flipV="1">
            <a:off x="809802" y="4216668"/>
            <a:ext cx="677582" cy="561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90F0655-AFD5-490A-B511-104D4DFFDB17}"/>
                  </a:ext>
                </a:extLst>
              </p:cNvPr>
              <p:cNvSpPr/>
              <p:nvPr/>
            </p:nvSpPr>
            <p:spPr>
              <a:xfrm>
                <a:off x="2254794" y="3634949"/>
                <a:ext cx="4896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90F0655-AFD5-490A-B511-104D4DFFD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794" y="3634949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7D5FB0F-8AB6-037D-E67F-BC09394DE254}"/>
                  </a:ext>
                </a:extLst>
              </p:cNvPr>
              <p:cNvSpPr/>
              <p:nvPr/>
            </p:nvSpPr>
            <p:spPr>
              <a:xfrm>
                <a:off x="2202349" y="2437295"/>
                <a:ext cx="494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7D5FB0F-8AB6-037D-E67F-BC09394DE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349" y="2437295"/>
                <a:ext cx="494944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2CB390E-61FA-9033-89E4-A8160AAF32DF}"/>
                  </a:ext>
                </a:extLst>
              </p:cNvPr>
              <p:cNvSpPr/>
              <p:nvPr/>
            </p:nvSpPr>
            <p:spPr>
              <a:xfrm>
                <a:off x="1442436" y="1222549"/>
                <a:ext cx="494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2CB390E-61FA-9033-89E4-A8160AAF3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6" y="1222549"/>
                <a:ext cx="494944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D8E9EC7-CBD9-139D-8E88-00A52199C12F}"/>
                  </a:ext>
                </a:extLst>
              </p:cNvPr>
              <p:cNvSpPr/>
              <p:nvPr/>
            </p:nvSpPr>
            <p:spPr>
              <a:xfrm>
                <a:off x="339379" y="2383922"/>
                <a:ext cx="562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D8E9EC7-CBD9-139D-8E88-00A52199C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79" y="2383922"/>
                <a:ext cx="56239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0997D39-B66C-0421-B3A7-0F41383EEF77}"/>
                  </a:ext>
                </a:extLst>
              </p:cNvPr>
              <p:cNvSpPr/>
              <p:nvPr/>
            </p:nvSpPr>
            <p:spPr>
              <a:xfrm>
                <a:off x="721226" y="2782795"/>
                <a:ext cx="562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0997D39-B66C-0421-B3A7-0F41383EE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6" y="2782795"/>
                <a:ext cx="562398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DA83AEB-8C0A-94D7-F4D5-432B7EC160AA}"/>
                  </a:ext>
                </a:extLst>
              </p:cNvPr>
              <p:cNvSpPr/>
              <p:nvPr/>
            </p:nvSpPr>
            <p:spPr>
              <a:xfrm>
                <a:off x="632381" y="3269141"/>
                <a:ext cx="562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DA83AEB-8C0A-94D7-F4D5-432B7EC160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1" y="3269141"/>
                <a:ext cx="56239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B5B14A7-565F-FA3C-C7D8-50A9A87FE5C0}"/>
                  </a:ext>
                </a:extLst>
              </p:cNvPr>
              <p:cNvSpPr/>
              <p:nvPr/>
            </p:nvSpPr>
            <p:spPr>
              <a:xfrm>
                <a:off x="177873" y="3701907"/>
                <a:ext cx="660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B5B14A7-565F-FA3C-C7D8-50A9A87FE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73" y="3701907"/>
                <a:ext cx="660181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AE8EB31-A5D9-D5C4-7CE5-17970E7697DF}"/>
                  </a:ext>
                </a:extLst>
              </p:cNvPr>
              <p:cNvSpPr/>
              <p:nvPr/>
            </p:nvSpPr>
            <p:spPr>
              <a:xfrm>
                <a:off x="1540901" y="4893060"/>
                <a:ext cx="5874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AE8EB31-A5D9-D5C4-7CE5-17970E769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901" y="4893060"/>
                <a:ext cx="587405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0392BD5-CE59-EF6D-9001-0BDFBEA93B7D}"/>
                  </a:ext>
                </a:extLst>
              </p:cNvPr>
              <p:cNvSpPr/>
              <p:nvPr/>
            </p:nvSpPr>
            <p:spPr>
              <a:xfrm>
                <a:off x="1572490" y="3272504"/>
                <a:ext cx="4896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0392BD5-CE59-EF6D-9001-0BDFBEA93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490" y="3272504"/>
                <a:ext cx="489621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5295B16-F4A3-F519-2EE2-F36CAA05E137}"/>
                  </a:ext>
                </a:extLst>
              </p:cNvPr>
              <p:cNvSpPr/>
              <p:nvPr/>
            </p:nvSpPr>
            <p:spPr>
              <a:xfrm>
                <a:off x="1416361" y="2357953"/>
                <a:ext cx="480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5295B16-F4A3-F519-2EE2-F36CAA05E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361" y="2357953"/>
                <a:ext cx="480324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503CE02-2F1F-B581-FEE3-1D3B6BD65F93}"/>
                  </a:ext>
                </a:extLst>
              </p:cNvPr>
              <p:cNvSpPr/>
              <p:nvPr/>
            </p:nvSpPr>
            <p:spPr>
              <a:xfrm>
                <a:off x="692872" y="1656683"/>
                <a:ext cx="480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503CE02-2F1F-B581-FEE3-1D3B6BD65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2" y="1656683"/>
                <a:ext cx="480324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594DB453-29F8-DA57-5CA7-717BA7CDE07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37513"/>
          <a:stretch/>
        </p:blipFill>
        <p:spPr>
          <a:xfrm>
            <a:off x="3881258" y="1062594"/>
            <a:ext cx="5222732" cy="7435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DFDB1D2-95A2-68AF-B43E-1FDFD1C293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53514"/>
          <a:stretch/>
        </p:blipFill>
        <p:spPr>
          <a:xfrm>
            <a:off x="5905551" y="1709392"/>
            <a:ext cx="3198439" cy="4123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03D573B-E76E-B87E-065F-24F9D968CD0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61203"/>
          <a:stretch/>
        </p:blipFill>
        <p:spPr>
          <a:xfrm>
            <a:off x="5595272" y="2106909"/>
            <a:ext cx="5222732" cy="46167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6212A16-A8A8-41E4-97B0-6FC6F0558AB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1410"/>
          <a:stretch/>
        </p:blipFill>
        <p:spPr>
          <a:xfrm>
            <a:off x="4186679" y="2904434"/>
            <a:ext cx="4329113" cy="171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C9E6C09-4CBB-DF9F-36EB-188C4616AB39}"/>
                  </a:ext>
                </a:extLst>
              </p:cNvPr>
              <p:cNvSpPr txBox="1"/>
              <p:nvPr/>
            </p:nvSpPr>
            <p:spPr>
              <a:xfrm>
                <a:off x="9655930" y="3384369"/>
                <a:ext cx="1661159" cy="776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C9E6C09-4CBB-DF9F-36EB-188C4616A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930" y="3384369"/>
                <a:ext cx="1661159" cy="77604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683674"/>
      </p:ext>
    </p:extLst>
  </p:cSld>
  <p:clrMapOvr>
    <a:masterClrMapping/>
  </p:clrMapOvr>
</p:sld>
</file>

<file path=ppt/theme/theme1.xml><?xml version="1.0" encoding="utf-8"?>
<a:theme xmlns:a="http://schemas.openxmlformats.org/drawingml/2006/main" name="A Method for Registration of 3-D Shape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LOAM</Template>
  <TotalTime>727</TotalTime>
  <Words>563</Words>
  <Application>Microsoft Office PowerPoint</Application>
  <PresentationFormat>와이드스크린</PresentationFormat>
  <Paragraphs>112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Cambria Math</vt:lpstr>
      <vt:lpstr>Wingdings</vt:lpstr>
      <vt:lpstr>A Method for Registration of 3-D Shapes</vt:lpstr>
      <vt:lpstr>SLAM</vt:lpstr>
      <vt:lpstr>History of SLAM</vt:lpstr>
      <vt:lpstr>History of SLAM</vt:lpstr>
      <vt:lpstr>참고자료</vt:lpstr>
      <vt:lpstr>Probabilistic SLAM</vt:lpstr>
      <vt:lpstr>Kalman-Filter</vt:lpstr>
      <vt:lpstr>E-Kalman Filter</vt:lpstr>
      <vt:lpstr>EKF-Filter</vt:lpstr>
      <vt:lpstr>Kalman Filter</vt:lpstr>
      <vt:lpstr>Particle Filter</vt:lpstr>
      <vt:lpstr>Particle Filter</vt:lpstr>
      <vt:lpstr>Particle Filter</vt:lpstr>
      <vt:lpstr>SLAM의 발전동향 (2004~2010) </vt:lpstr>
      <vt:lpstr>SLAM의 발전동향 (2004~2010) </vt:lpstr>
      <vt:lpstr>SLAM의 발전동향 (2004~2010) </vt:lpstr>
      <vt:lpstr>수업시간에서 만나요.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SLAM</dc:title>
  <dc:creator>송영국</dc:creator>
  <cp:lastModifiedBy>송영국/책임연구원/Q9 Task</cp:lastModifiedBy>
  <cp:revision>19</cp:revision>
  <dcterms:created xsi:type="dcterms:W3CDTF">2025-02-23T13:10:02Z</dcterms:created>
  <dcterms:modified xsi:type="dcterms:W3CDTF">2025-02-25T02:51:13Z</dcterms:modified>
</cp:coreProperties>
</file>